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370" r:id="rId2"/>
    <p:sldId id="371" r:id="rId3"/>
    <p:sldId id="352" r:id="rId4"/>
    <p:sldId id="321" r:id="rId5"/>
    <p:sldId id="397" r:id="rId6"/>
    <p:sldId id="392" r:id="rId7"/>
    <p:sldId id="393" r:id="rId8"/>
    <p:sldId id="394" r:id="rId9"/>
    <p:sldId id="395" r:id="rId10"/>
    <p:sldId id="396" r:id="rId11"/>
    <p:sldId id="353" r:id="rId12"/>
    <p:sldId id="327" r:id="rId13"/>
    <p:sldId id="381" r:id="rId14"/>
    <p:sldId id="374" r:id="rId15"/>
    <p:sldId id="375" r:id="rId16"/>
    <p:sldId id="376" r:id="rId17"/>
    <p:sldId id="377" r:id="rId18"/>
    <p:sldId id="378" r:id="rId19"/>
    <p:sldId id="379" r:id="rId20"/>
    <p:sldId id="382" r:id="rId21"/>
    <p:sldId id="383" r:id="rId22"/>
    <p:sldId id="384" r:id="rId23"/>
    <p:sldId id="385" r:id="rId24"/>
    <p:sldId id="386" r:id="rId25"/>
    <p:sldId id="388" r:id="rId26"/>
    <p:sldId id="387" r:id="rId27"/>
    <p:sldId id="389" r:id="rId28"/>
    <p:sldId id="390" r:id="rId29"/>
    <p:sldId id="391" r:id="rId30"/>
    <p:sldId id="337" r:id="rId31"/>
    <p:sldId id="372" r:id="rId3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나눔고딕 ExtraBold" panose="020B0600000101010101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B9CDE5"/>
    <a:srgbClr val="DDD9C3"/>
    <a:srgbClr val="403F43"/>
    <a:srgbClr val="FFE1FF"/>
    <a:srgbClr val="EE1E59"/>
    <a:srgbClr val="579187"/>
    <a:srgbClr val="BBD7D2"/>
    <a:srgbClr val="30DC9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1" autoAdjust="0"/>
    <p:restoredTop sz="83465" autoAdjust="0"/>
  </p:normalViewPr>
  <p:slideViewPr>
    <p:cSldViewPr>
      <p:cViewPr varScale="1">
        <p:scale>
          <a:sx n="111" d="100"/>
          <a:sy n="111" d="100"/>
        </p:scale>
        <p:origin x="182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74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909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75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78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043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48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660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918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512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89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84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03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8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36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5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9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581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1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9058" y="2239221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센싱카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Web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제어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Java FX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740695" y="2002006"/>
            <a:ext cx="116625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99792" y="2002006"/>
            <a:ext cx="1246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 프로젝트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3757122" y="2002006"/>
            <a:ext cx="28960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3825677" y="1963903"/>
            <a:ext cx="228765" cy="305829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47419" y="2002006"/>
            <a:ext cx="2576724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50699" y="2012892"/>
            <a:ext cx="18054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3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699792" y="2643834"/>
            <a:ext cx="3517545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699792" y="2658028"/>
            <a:ext cx="3524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r>
              <a:rPr lang="ko-KR" altLang="en-US" sz="1000" b="1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장성근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유창현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김영민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정수양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정세미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1665070"/>
            <a:ext cx="1643074" cy="22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49E3C-D315-4C9D-AAF2-3F9D1D9F7287}"/>
              </a:ext>
            </a:extLst>
          </p:cNvPr>
          <p:cNvSpPr txBox="1"/>
          <p:nvPr/>
        </p:nvSpPr>
        <p:spPr>
          <a:xfrm>
            <a:off x="8028384" y="204364"/>
            <a:ext cx="1222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팀원 소개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7757B-56A8-4189-BAF7-EA9CACF7C4A6}"/>
              </a:ext>
            </a:extLst>
          </p:cNvPr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CEABB-DA06-45E9-96E0-128F102D4F55}"/>
              </a:ext>
            </a:extLst>
          </p:cNvPr>
          <p:cNvSpPr txBox="1"/>
          <p:nvPr/>
        </p:nvSpPr>
        <p:spPr>
          <a:xfrm>
            <a:off x="188390" y="277161"/>
            <a:ext cx="1935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CF4CDD-6F57-4BEA-8CB7-BB02C21F9B4D}"/>
              </a:ext>
            </a:extLst>
          </p:cNvPr>
          <p:cNvSpPr txBox="1"/>
          <p:nvPr/>
        </p:nvSpPr>
        <p:spPr>
          <a:xfrm>
            <a:off x="3419872" y="1771820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성 명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정세미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en-US" altLang="ko-KR" sz="14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Jeong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Se Mi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 별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여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Female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학 교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서강대학교 컴퓨터공학과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연락처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010 – 9981 – 4763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E-mail : wjdtpa2@gmail.com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역 할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JavaFX App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디자인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및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 구현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49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3118" y="2346434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Web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5160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75910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79419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45263" y="2192137"/>
            <a:ext cx="1746207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4997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6523" y="1491630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4434" y="1045595"/>
            <a:ext cx="31440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Dashboard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초음파센서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온도센서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조도센서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라인감지센서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가스센서의 값을 실시간으로 표시해준다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카메라 화면을 보여준다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block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하단의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More info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클릭할 경우 해당 센서의 그래프 페이지로 이동한다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04" y="1588576"/>
            <a:ext cx="4527428" cy="25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05752E-589F-4F4C-825D-BD8880FC6B0B}"/>
              </a:ext>
            </a:extLst>
          </p:cNvPr>
          <p:cNvSpPr/>
          <p:nvPr/>
        </p:nvSpPr>
        <p:spPr>
          <a:xfrm>
            <a:off x="1115616" y="1923678"/>
            <a:ext cx="3988216" cy="36004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2B1E3A-6FCC-43B5-A1B0-B9853B53177E}"/>
              </a:ext>
            </a:extLst>
          </p:cNvPr>
          <p:cNvCxnSpPr>
            <a:cxnSpLocks/>
          </p:cNvCxnSpPr>
          <p:nvPr/>
        </p:nvCxnSpPr>
        <p:spPr>
          <a:xfrm>
            <a:off x="5257800" y="1347614"/>
            <a:ext cx="394320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16C797-9A5F-4309-8574-EE76CC4FFD9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03832" y="1347616"/>
            <a:ext cx="153968" cy="756082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7E0338-DFB0-4F03-B5BB-6E3723D05E83}"/>
              </a:ext>
            </a:extLst>
          </p:cNvPr>
          <p:cNvSpPr/>
          <p:nvPr/>
        </p:nvSpPr>
        <p:spPr>
          <a:xfrm>
            <a:off x="1115616" y="2355726"/>
            <a:ext cx="2304256" cy="72008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1BD44A-F80F-4344-BF81-E862627530B0}"/>
              </a:ext>
            </a:extLst>
          </p:cNvPr>
          <p:cNvCxnSpPr>
            <a:cxnSpLocks/>
          </p:cNvCxnSpPr>
          <p:nvPr/>
        </p:nvCxnSpPr>
        <p:spPr>
          <a:xfrm>
            <a:off x="5103832" y="2749954"/>
            <a:ext cx="499034" cy="422798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07B977-8601-46F3-9A22-D258B3D7049B}"/>
              </a:ext>
            </a:extLst>
          </p:cNvPr>
          <p:cNvSpPr/>
          <p:nvPr/>
        </p:nvSpPr>
        <p:spPr>
          <a:xfrm>
            <a:off x="3491880" y="2354787"/>
            <a:ext cx="1611952" cy="721019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324AD5-4956-4529-A37B-9A83E961DD95}"/>
              </a:ext>
            </a:extLst>
          </p:cNvPr>
          <p:cNvSpPr txBox="1"/>
          <p:nvPr/>
        </p:nvSpPr>
        <p:spPr>
          <a:xfrm>
            <a:off x="5604434" y="2202838"/>
            <a:ext cx="3144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Graph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모든 센서들의 데이터를 한 눈에 확인할 수 있도록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HighCharts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라이브러리를 이용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8421C7-728E-4B0A-8ACE-E5A4803FF3A6}"/>
              </a:ext>
            </a:extLst>
          </p:cNvPr>
          <p:cNvSpPr/>
          <p:nvPr/>
        </p:nvSpPr>
        <p:spPr>
          <a:xfrm>
            <a:off x="1115616" y="3146865"/>
            <a:ext cx="2304256" cy="649021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664F86-0B1E-4A01-A69E-494771A35F8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419872" y="3471376"/>
            <a:ext cx="2182994" cy="473139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A6E895-2A6A-4657-94FF-0EBDDB437140}"/>
              </a:ext>
            </a:extLst>
          </p:cNvPr>
          <p:cNvSpPr txBox="1"/>
          <p:nvPr/>
        </p:nvSpPr>
        <p:spPr>
          <a:xfrm>
            <a:off x="5602866" y="3814470"/>
            <a:ext cx="34231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채팅</a:t>
            </a:r>
            <a:endParaRPr lang="en-US" altLang="ko-KR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제어 페이지에 접속한 사람들 간의 채팅 서버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페이지 접속 시 자동 연결되며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오른쪽 상단의 빨간색 버튼을 누르면 연결 해제 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하단에서 닉네임과 내용을 입력하고 전송을 누르면 채팅이 가능하다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E2002A3-D87B-4043-999D-C1BD323A867D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419872" y="2369020"/>
            <a:ext cx="2184562" cy="346746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2414F04-31D2-4CB6-B8FF-4F3FE1D0A84E}"/>
              </a:ext>
            </a:extLst>
          </p:cNvPr>
          <p:cNvSpPr txBox="1"/>
          <p:nvPr/>
        </p:nvSpPr>
        <p:spPr>
          <a:xfrm>
            <a:off x="5602866" y="3005934"/>
            <a:ext cx="3144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화면에 표시된 내용을 보여준다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변경하고 싶은 내용을 입력 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Change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버튼을 누르면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화면의 내용이 변경된다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8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34" grpId="0"/>
      <p:bldP spid="40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73786" y="1335955"/>
            <a:ext cx="8230662" cy="26039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2920" y="4083409"/>
            <a:ext cx="37698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메뉴</a:t>
            </a:r>
            <a:endParaRPr lang="en-US" altLang="ko-KR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 상단의 왼편 ≡ 버튼을 클릭하면 왼쪽의 메뉴바가 사라지도록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102" y="1572978"/>
            <a:ext cx="3911148" cy="21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324AD5-4956-4529-A37B-9A83E961DD95}"/>
              </a:ext>
            </a:extLst>
          </p:cNvPr>
          <p:cNvSpPr txBox="1"/>
          <p:nvPr/>
        </p:nvSpPr>
        <p:spPr>
          <a:xfrm>
            <a:off x="4563122" y="4083409"/>
            <a:ext cx="42573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센싱카</a:t>
            </a:r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정보</a:t>
            </a:r>
            <a:endParaRPr lang="en-US" altLang="ko-KR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 상단 오른편의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센싱카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이름을 클릭하면 현재 페이지로 제어 가능한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센싱카의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간략한 정보를 확인 가능하도록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65E3015C-57EB-43C1-A8A0-9C034532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6114" y="1572978"/>
            <a:ext cx="3911149" cy="21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9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6523" y="1491630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Driving Control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4434" y="1045595"/>
            <a:ext cx="28559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페이지 소개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페이지에서 어떤 기능을 수행하는지 간략히 소개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04" y="1588576"/>
            <a:ext cx="4527427" cy="25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05752E-589F-4F4C-825D-BD8880FC6B0B}"/>
              </a:ext>
            </a:extLst>
          </p:cNvPr>
          <p:cNvSpPr/>
          <p:nvPr/>
        </p:nvSpPr>
        <p:spPr>
          <a:xfrm>
            <a:off x="1115616" y="1923678"/>
            <a:ext cx="3988216" cy="27916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2B1E3A-6FCC-43B5-A1B0-B9853B53177E}"/>
              </a:ext>
            </a:extLst>
          </p:cNvPr>
          <p:cNvCxnSpPr>
            <a:cxnSpLocks/>
          </p:cNvCxnSpPr>
          <p:nvPr/>
        </p:nvCxnSpPr>
        <p:spPr>
          <a:xfrm>
            <a:off x="5257800" y="1347614"/>
            <a:ext cx="394320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16C797-9A5F-4309-8574-EE76CC4FFD9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03832" y="1347616"/>
            <a:ext cx="153968" cy="715642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7E0338-DFB0-4F03-B5BB-6E3723D05E83}"/>
              </a:ext>
            </a:extLst>
          </p:cNvPr>
          <p:cNvSpPr/>
          <p:nvPr/>
        </p:nvSpPr>
        <p:spPr>
          <a:xfrm>
            <a:off x="1115616" y="2239779"/>
            <a:ext cx="1957622" cy="98234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1BD44A-F80F-4344-BF81-E862627530B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076056" y="2727936"/>
            <a:ext cx="528378" cy="206509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07B977-8601-46F3-9A22-D258B3D7049B}"/>
              </a:ext>
            </a:extLst>
          </p:cNvPr>
          <p:cNvSpPr/>
          <p:nvPr/>
        </p:nvSpPr>
        <p:spPr>
          <a:xfrm>
            <a:off x="3131840" y="2233751"/>
            <a:ext cx="1944216" cy="98837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324AD5-4956-4529-A37B-9A83E961DD95}"/>
              </a:ext>
            </a:extLst>
          </p:cNvPr>
          <p:cNvSpPr txBox="1"/>
          <p:nvPr/>
        </p:nvSpPr>
        <p:spPr>
          <a:xfrm>
            <a:off x="5604434" y="2767674"/>
            <a:ext cx="314403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Speed Control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DC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조절함으로써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(0~4095 Step)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뒷바퀴의 속도를 제어한다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기준으로 음수일 땐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backward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양수일 땐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forward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 자동 방향 전환된다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Round Slider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마우스와 키보드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휠을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통해 제어 가능하다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8421C7-728E-4B0A-8ACE-E5A4803FF3A6}"/>
              </a:ext>
            </a:extLst>
          </p:cNvPr>
          <p:cNvSpPr/>
          <p:nvPr/>
        </p:nvSpPr>
        <p:spPr>
          <a:xfrm>
            <a:off x="1115616" y="3291830"/>
            <a:ext cx="3960440" cy="36004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664F86-0B1E-4A01-A69E-494771A35F83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5076056" y="3471850"/>
            <a:ext cx="432048" cy="840178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A6E895-2A6A-4657-94FF-0EBDDB437140}"/>
              </a:ext>
            </a:extLst>
          </p:cNvPr>
          <p:cNvSpPr txBox="1"/>
          <p:nvPr/>
        </p:nvSpPr>
        <p:spPr>
          <a:xfrm>
            <a:off x="5508104" y="4104279"/>
            <a:ext cx="3423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 설명</a:t>
            </a:r>
            <a:endParaRPr lang="en-US" altLang="ko-KR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Steering Control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과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Speed Control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실행법을 설명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0158841-B07E-482A-85ED-C3E2C77DC0C9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3073238" y="2200900"/>
            <a:ext cx="2531196" cy="530049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AD6E89-8BAE-4591-B269-454BC49BEE43}"/>
              </a:ext>
            </a:extLst>
          </p:cNvPr>
          <p:cNvSpPr txBox="1"/>
          <p:nvPr/>
        </p:nvSpPr>
        <p:spPr>
          <a:xfrm>
            <a:off x="5604434" y="1750777"/>
            <a:ext cx="314403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Steering Control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각도를 조절함으로써 앞바퀴를 제어한다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Round Slider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마우스와 키보드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휠을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통해 제어 가능하다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16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34" grpId="0"/>
      <p:bldP spid="40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6523" y="1491630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Actuator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4434" y="1045595"/>
            <a:ext cx="28559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페이지 소개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페이지에서 어떤 기능을 수행하는지 간략히 소개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04" y="1588576"/>
            <a:ext cx="4527427" cy="25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05752E-589F-4F4C-825D-BD8880FC6B0B}"/>
              </a:ext>
            </a:extLst>
          </p:cNvPr>
          <p:cNvSpPr/>
          <p:nvPr/>
        </p:nvSpPr>
        <p:spPr>
          <a:xfrm>
            <a:off x="1115616" y="1923678"/>
            <a:ext cx="3988216" cy="27916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2B1E3A-6FCC-43B5-A1B0-B9853B53177E}"/>
              </a:ext>
            </a:extLst>
          </p:cNvPr>
          <p:cNvCxnSpPr>
            <a:cxnSpLocks/>
          </p:cNvCxnSpPr>
          <p:nvPr/>
        </p:nvCxnSpPr>
        <p:spPr>
          <a:xfrm>
            <a:off x="5257800" y="1347614"/>
            <a:ext cx="394320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16C797-9A5F-4309-8574-EE76CC4FFD9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03832" y="1347616"/>
            <a:ext cx="153968" cy="715642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7E0338-DFB0-4F03-B5BB-6E3723D05E83}"/>
              </a:ext>
            </a:extLst>
          </p:cNvPr>
          <p:cNvSpPr/>
          <p:nvPr/>
        </p:nvSpPr>
        <p:spPr>
          <a:xfrm>
            <a:off x="1115616" y="2239779"/>
            <a:ext cx="1957622" cy="620003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1BD44A-F80F-4344-BF81-E862627530B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076056" y="2544549"/>
            <a:ext cx="528378" cy="389896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07B977-8601-46F3-9A22-D258B3D7049B}"/>
              </a:ext>
            </a:extLst>
          </p:cNvPr>
          <p:cNvSpPr/>
          <p:nvPr/>
        </p:nvSpPr>
        <p:spPr>
          <a:xfrm>
            <a:off x="3131840" y="2233751"/>
            <a:ext cx="1944216" cy="621595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324AD5-4956-4529-A37B-9A83E961DD95}"/>
              </a:ext>
            </a:extLst>
          </p:cNvPr>
          <p:cNvSpPr txBox="1"/>
          <p:nvPr/>
        </p:nvSpPr>
        <p:spPr>
          <a:xfrm>
            <a:off x="5604434" y="2413929"/>
            <a:ext cx="31440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RGB LED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RGB LED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상태를 색상 팔레트를 이용하여 상세히 제어할 수 있도록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가장 아랫부분에는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Red, Green, Blue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색상과 끄는 기능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상태 표시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8421C7-728E-4B0A-8ACE-E5A4803FF3A6}"/>
              </a:ext>
            </a:extLst>
          </p:cNvPr>
          <p:cNvSpPr/>
          <p:nvPr/>
        </p:nvSpPr>
        <p:spPr>
          <a:xfrm>
            <a:off x="1115616" y="2896723"/>
            <a:ext cx="1957622" cy="611131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664F86-0B1E-4A01-A69E-494771A35F8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2094427" y="4422446"/>
            <a:ext cx="3485685" cy="13038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A6E895-2A6A-4657-94FF-0EBDDB437140}"/>
              </a:ext>
            </a:extLst>
          </p:cNvPr>
          <p:cNvSpPr txBox="1"/>
          <p:nvPr/>
        </p:nvSpPr>
        <p:spPr>
          <a:xfrm>
            <a:off x="5580112" y="4133905"/>
            <a:ext cx="3423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Active Buzzer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토글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버튼을 이용하여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부저의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On/Off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제어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상태 표시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0158841-B07E-482A-85ED-C3E2C77DC0C9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3073238" y="2039318"/>
            <a:ext cx="2531196" cy="510463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AD6E89-8BAE-4591-B269-454BC49BEE43}"/>
              </a:ext>
            </a:extLst>
          </p:cNvPr>
          <p:cNvSpPr txBox="1"/>
          <p:nvPr/>
        </p:nvSpPr>
        <p:spPr>
          <a:xfrm>
            <a:off x="5604434" y="1750777"/>
            <a:ext cx="32160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Laser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토글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버튼을 이용하여 레이저의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On/Off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제어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상태 표시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601254-A986-4ACB-89DF-4AC0593171BD}"/>
              </a:ext>
            </a:extLst>
          </p:cNvPr>
          <p:cNvSpPr/>
          <p:nvPr/>
        </p:nvSpPr>
        <p:spPr>
          <a:xfrm>
            <a:off x="3131840" y="2895809"/>
            <a:ext cx="1944216" cy="621595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EAD66A7-B627-4938-90A8-F9F435CD4960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067944" y="3526064"/>
            <a:ext cx="1536490" cy="291405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6D4FA9D-2A17-4230-9D1E-2129F0CCEA1D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094427" y="3507854"/>
            <a:ext cx="0" cy="934186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1DC208D-0D68-4FC8-A394-E68C21194425}"/>
              </a:ext>
            </a:extLst>
          </p:cNvPr>
          <p:cNvSpPr txBox="1"/>
          <p:nvPr/>
        </p:nvSpPr>
        <p:spPr>
          <a:xfrm>
            <a:off x="5604434" y="3609720"/>
            <a:ext cx="31440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초기화면의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부분과 동일한 기능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16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34" grpId="0"/>
      <p:bldP spid="40" grpId="0"/>
      <p:bldP spid="32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6523" y="1491630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718459"/>
            <a:ext cx="280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Servo90 Actuator 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Ultrasonic Servo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4434" y="1045595"/>
            <a:ext cx="28559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페이지 소개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페이지에서 어떤 기능을 수행하는지 간략히 소개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04" y="1588576"/>
            <a:ext cx="4527427" cy="25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05752E-589F-4F4C-825D-BD8880FC6B0B}"/>
              </a:ext>
            </a:extLst>
          </p:cNvPr>
          <p:cNvSpPr/>
          <p:nvPr/>
        </p:nvSpPr>
        <p:spPr>
          <a:xfrm>
            <a:off x="1115616" y="1923678"/>
            <a:ext cx="3988216" cy="27916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2B1E3A-6FCC-43B5-A1B0-B9853B53177E}"/>
              </a:ext>
            </a:extLst>
          </p:cNvPr>
          <p:cNvCxnSpPr>
            <a:cxnSpLocks/>
          </p:cNvCxnSpPr>
          <p:nvPr/>
        </p:nvCxnSpPr>
        <p:spPr>
          <a:xfrm>
            <a:off x="5257800" y="1347614"/>
            <a:ext cx="394320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16C797-9A5F-4309-8574-EE76CC4FFD9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03832" y="1347616"/>
            <a:ext cx="153968" cy="715642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7E0338-DFB0-4F03-B5BB-6E3723D05E83}"/>
              </a:ext>
            </a:extLst>
          </p:cNvPr>
          <p:cNvSpPr/>
          <p:nvPr/>
        </p:nvSpPr>
        <p:spPr>
          <a:xfrm>
            <a:off x="1115616" y="2239779"/>
            <a:ext cx="1957622" cy="98234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1BD44A-F80F-4344-BF81-E862627530B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076056" y="2727936"/>
            <a:ext cx="504056" cy="300581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07B977-8601-46F3-9A22-D258B3D7049B}"/>
              </a:ext>
            </a:extLst>
          </p:cNvPr>
          <p:cNvSpPr/>
          <p:nvPr/>
        </p:nvSpPr>
        <p:spPr>
          <a:xfrm>
            <a:off x="3131840" y="2233751"/>
            <a:ext cx="1944216" cy="98837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324AD5-4956-4529-A37B-9A83E961DD95}"/>
              </a:ext>
            </a:extLst>
          </p:cNvPr>
          <p:cNvSpPr txBox="1"/>
          <p:nvPr/>
        </p:nvSpPr>
        <p:spPr>
          <a:xfrm>
            <a:off x="5604434" y="2873300"/>
            <a:ext cx="314403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Ultrasonic Servo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Ultrasonic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센서가 부착되어 있는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각도를 조절한다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Round Slider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마우스와 키보드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휠을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통해 제어 가능하다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8421C7-728E-4B0A-8ACE-E5A4803FF3A6}"/>
              </a:ext>
            </a:extLst>
          </p:cNvPr>
          <p:cNvSpPr/>
          <p:nvPr/>
        </p:nvSpPr>
        <p:spPr>
          <a:xfrm>
            <a:off x="1115616" y="3291830"/>
            <a:ext cx="3960440" cy="292404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664F86-0B1E-4A01-A69E-494771A35F83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5076056" y="3438032"/>
            <a:ext cx="528378" cy="686654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A6E895-2A6A-4657-94FF-0EBDDB437140}"/>
              </a:ext>
            </a:extLst>
          </p:cNvPr>
          <p:cNvSpPr txBox="1"/>
          <p:nvPr/>
        </p:nvSpPr>
        <p:spPr>
          <a:xfrm>
            <a:off x="5604434" y="3916937"/>
            <a:ext cx="3423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 설명</a:t>
            </a:r>
            <a:endParaRPr lang="en-US" altLang="ko-KR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Ultrasonic Servo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실행법을 설명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0158841-B07E-482A-85ED-C3E2C77DC0C9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3073238" y="2281692"/>
            <a:ext cx="2531196" cy="449257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AD6E89-8BAE-4591-B269-454BC49BEE43}"/>
              </a:ext>
            </a:extLst>
          </p:cNvPr>
          <p:cNvSpPr txBox="1"/>
          <p:nvPr/>
        </p:nvSpPr>
        <p:spPr>
          <a:xfrm>
            <a:off x="5604434" y="1750777"/>
            <a:ext cx="31440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Distance Graph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초음파 센서가 실시간으로 받아오는 거리 데이터를 그래프로 만들어 보여준다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그래프 역시 실시간으로 그려지며 데이터의 양이 증가함에 따라 옆으로 자동으로 이동한다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HighCharts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라이브러리 이용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29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34" grpId="0"/>
      <p:bldP spid="40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6523" y="1491630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718459"/>
            <a:ext cx="280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Servo90 Actuator 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Camera Control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04434" y="1045595"/>
            <a:ext cx="28559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페이지 소개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페이지에서 어떤 기능을 수행하는지 간략히 소개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05" y="1588576"/>
            <a:ext cx="4527425" cy="25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05752E-589F-4F4C-825D-BD8880FC6B0B}"/>
              </a:ext>
            </a:extLst>
          </p:cNvPr>
          <p:cNvSpPr/>
          <p:nvPr/>
        </p:nvSpPr>
        <p:spPr>
          <a:xfrm>
            <a:off x="1115616" y="1923678"/>
            <a:ext cx="3988216" cy="27916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2B1E3A-6FCC-43B5-A1B0-B9853B53177E}"/>
              </a:ext>
            </a:extLst>
          </p:cNvPr>
          <p:cNvCxnSpPr>
            <a:cxnSpLocks/>
          </p:cNvCxnSpPr>
          <p:nvPr/>
        </p:nvCxnSpPr>
        <p:spPr>
          <a:xfrm>
            <a:off x="5257800" y="1347614"/>
            <a:ext cx="394320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16C797-9A5F-4309-8574-EE76CC4FFD9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03832" y="1347616"/>
            <a:ext cx="153968" cy="715642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7E0338-DFB0-4F03-B5BB-6E3723D05E83}"/>
              </a:ext>
            </a:extLst>
          </p:cNvPr>
          <p:cNvSpPr/>
          <p:nvPr/>
        </p:nvSpPr>
        <p:spPr>
          <a:xfrm>
            <a:off x="1115616" y="2239779"/>
            <a:ext cx="1296144" cy="98234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1BD44A-F80F-4344-BF81-E862627530B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076056" y="2727936"/>
            <a:ext cx="563950" cy="712283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07B977-8601-46F3-9A22-D258B3D7049B}"/>
              </a:ext>
            </a:extLst>
          </p:cNvPr>
          <p:cNvSpPr/>
          <p:nvPr/>
        </p:nvSpPr>
        <p:spPr>
          <a:xfrm>
            <a:off x="3779912" y="2233751"/>
            <a:ext cx="1296144" cy="98837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324AD5-4956-4529-A37B-9A83E961DD95}"/>
              </a:ext>
            </a:extLst>
          </p:cNvPr>
          <p:cNvSpPr txBox="1"/>
          <p:nvPr/>
        </p:nvSpPr>
        <p:spPr>
          <a:xfrm>
            <a:off x="5604434" y="3283501"/>
            <a:ext cx="314403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Vertical</a:t>
            </a:r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Control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카메라가 부착되어 있는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수직 각도를 조절한다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Round Slider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마우스와 키보드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휠을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통해 제어 가능하다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8421C7-728E-4B0A-8ACE-E5A4803FF3A6}"/>
              </a:ext>
            </a:extLst>
          </p:cNvPr>
          <p:cNvSpPr/>
          <p:nvPr/>
        </p:nvSpPr>
        <p:spPr>
          <a:xfrm>
            <a:off x="1115616" y="3253034"/>
            <a:ext cx="3960440" cy="33120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664F86-0B1E-4A01-A69E-494771A35F83}"/>
              </a:ext>
            </a:extLst>
          </p:cNvPr>
          <p:cNvCxnSpPr>
            <a:cxnSpLocks/>
            <a:stCxn id="35" idx="2"/>
            <a:endCxn id="40" idx="1"/>
          </p:cNvCxnSpPr>
          <p:nvPr/>
        </p:nvCxnSpPr>
        <p:spPr>
          <a:xfrm>
            <a:off x="3095836" y="3584234"/>
            <a:ext cx="2508598" cy="875554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A6E895-2A6A-4657-94FF-0EBDDB437140}"/>
              </a:ext>
            </a:extLst>
          </p:cNvPr>
          <p:cNvSpPr txBox="1"/>
          <p:nvPr/>
        </p:nvSpPr>
        <p:spPr>
          <a:xfrm>
            <a:off x="5604434" y="4252039"/>
            <a:ext cx="3423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 설명</a:t>
            </a:r>
            <a:endParaRPr lang="en-US" altLang="ko-KR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Horizontal/Vertical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Control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실행법을 설명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0158841-B07E-482A-85ED-C3E2C77DC0C9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2411760" y="2200900"/>
            <a:ext cx="3192674" cy="530049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AD6E89-8BAE-4591-B269-454BC49BEE43}"/>
              </a:ext>
            </a:extLst>
          </p:cNvPr>
          <p:cNvSpPr txBox="1"/>
          <p:nvPr/>
        </p:nvSpPr>
        <p:spPr>
          <a:xfrm>
            <a:off x="5604434" y="1750777"/>
            <a:ext cx="314403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Horizontal</a:t>
            </a:r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Control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카메라가 부착되어 있는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수평 각도를 조절한다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Round Slider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마우스와 키보드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휠을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통해 제어 가능하다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32A980-4ED9-49A3-9E37-20BF7BF6C2BF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3743476" y="2727936"/>
            <a:ext cx="1863602" cy="199363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34D19F-7FBD-4930-B5C0-5624D8702BF6}"/>
              </a:ext>
            </a:extLst>
          </p:cNvPr>
          <p:cNvSpPr/>
          <p:nvPr/>
        </p:nvSpPr>
        <p:spPr>
          <a:xfrm>
            <a:off x="2447332" y="2233751"/>
            <a:ext cx="1296144" cy="98837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CCDD33-9DE5-45C9-846B-5AFE0187E0C7}"/>
              </a:ext>
            </a:extLst>
          </p:cNvPr>
          <p:cNvSpPr txBox="1"/>
          <p:nvPr/>
        </p:nvSpPr>
        <p:spPr>
          <a:xfrm>
            <a:off x="5607078" y="2719550"/>
            <a:ext cx="32560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Real-Time Screen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카메라로 전송되는 화면을 실시간으로 보여준다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5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34" grpId="0"/>
      <p:bldP spid="40" grpId="0"/>
      <p:bldP spid="32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6523" y="1491630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Charts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04434" y="1045595"/>
            <a:ext cx="28559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페이지 소개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페이지에서 어떤 기능을 수행하는지 간략히 소개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04" y="1588576"/>
            <a:ext cx="4527427" cy="25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05752E-589F-4F4C-825D-BD8880FC6B0B}"/>
              </a:ext>
            </a:extLst>
          </p:cNvPr>
          <p:cNvSpPr/>
          <p:nvPr/>
        </p:nvSpPr>
        <p:spPr>
          <a:xfrm>
            <a:off x="1115616" y="1923678"/>
            <a:ext cx="3988216" cy="27916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2B1E3A-6FCC-43B5-A1B0-B9853B53177E}"/>
              </a:ext>
            </a:extLst>
          </p:cNvPr>
          <p:cNvCxnSpPr>
            <a:cxnSpLocks/>
          </p:cNvCxnSpPr>
          <p:nvPr/>
        </p:nvCxnSpPr>
        <p:spPr>
          <a:xfrm>
            <a:off x="5257800" y="1347614"/>
            <a:ext cx="394320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16C797-9A5F-4309-8574-EE76CC4FFD9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03832" y="1347616"/>
            <a:ext cx="153968" cy="715642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1BD44A-F80F-4344-BF81-E862627530B0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>
            <a:off x="4355976" y="2618775"/>
            <a:ext cx="1287067" cy="60257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07B977-8601-46F3-9A22-D258B3D7049B}"/>
              </a:ext>
            </a:extLst>
          </p:cNvPr>
          <p:cNvSpPr/>
          <p:nvPr/>
        </p:nvSpPr>
        <p:spPr>
          <a:xfrm>
            <a:off x="1835696" y="2233751"/>
            <a:ext cx="2520280" cy="770047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324AD5-4956-4529-A37B-9A83E961DD95}"/>
              </a:ext>
            </a:extLst>
          </p:cNvPr>
          <p:cNvSpPr txBox="1"/>
          <p:nvPr/>
        </p:nvSpPr>
        <p:spPr>
          <a:xfrm>
            <a:off x="5643043" y="1905743"/>
            <a:ext cx="314403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Real-time Status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센싱카에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부착된 센서들의 값을 실시간으로 받아와 그래프로 보여준다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HighCharts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라이브러리 이용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오른쪽 상단의 탭을 클릭하면 각각 온도센서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조도센서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가스센서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라인감지센서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초음파센서의 그래프로 이동한다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필요한 경우 </a:t>
            </a:r>
            <a:r>
              <a:rPr lang="en-US" altLang="ko-KR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HighCharts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Zone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이용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값의 범위에 따라 그래프의 색상이 변화하도록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8421C7-728E-4B0A-8ACE-E5A4803FF3A6}"/>
              </a:ext>
            </a:extLst>
          </p:cNvPr>
          <p:cNvSpPr/>
          <p:nvPr/>
        </p:nvSpPr>
        <p:spPr>
          <a:xfrm>
            <a:off x="1115616" y="3052241"/>
            <a:ext cx="3960440" cy="507073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664F86-0B1E-4A01-A69E-494771A35F83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5076056" y="3305778"/>
            <a:ext cx="528378" cy="481203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A6E895-2A6A-4657-94FF-0EBDDB437140}"/>
              </a:ext>
            </a:extLst>
          </p:cNvPr>
          <p:cNvSpPr txBox="1"/>
          <p:nvPr/>
        </p:nvSpPr>
        <p:spPr>
          <a:xfrm>
            <a:off x="5604434" y="3579232"/>
            <a:ext cx="34231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차트 색상 설명</a:t>
            </a:r>
            <a:endParaRPr lang="en-US" altLang="ko-KR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 그래프의 색상에 대한 설명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0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34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46523" y="1491630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Developers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8979" y="1923678"/>
            <a:ext cx="28559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개발자 소개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 팀원의 이름을 클릭하면 팀원의 개별 정보를 확인할 수 있도록 페이지 구성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405" y="1588576"/>
            <a:ext cx="4527425" cy="25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05752E-589F-4F4C-825D-BD8880FC6B0B}"/>
              </a:ext>
            </a:extLst>
          </p:cNvPr>
          <p:cNvSpPr/>
          <p:nvPr/>
        </p:nvSpPr>
        <p:spPr>
          <a:xfrm>
            <a:off x="611559" y="2679032"/>
            <a:ext cx="432049" cy="540790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2B1E3A-6FCC-43B5-A1B0-B9853B53177E}"/>
              </a:ext>
            </a:extLst>
          </p:cNvPr>
          <p:cNvCxnSpPr>
            <a:cxnSpLocks/>
          </p:cNvCxnSpPr>
          <p:nvPr/>
        </p:nvCxnSpPr>
        <p:spPr>
          <a:xfrm flipV="1">
            <a:off x="2127550" y="2067694"/>
            <a:ext cx="3308546" cy="1414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16C797-9A5F-4309-8574-EE76CC4FFD9A}"/>
              </a:ext>
            </a:extLst>
          </p:cNvPr>
          <p:cNvCxnSpPr>
            <a:cxnSpLocks/>
          </p:cNvCxnSpPr>
          <p:nvPr/>
        </p:nvCxnSpPr>
        <p:spPr>
          <a:xfrm flipV="1">
            <a:off x="827584" y="2067694"/>
            <a:ext cx="1299966" cy="61134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04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4560" y="166305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프로젝트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04560" y="2211710"/>
            <a:ext cx="1759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Web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99918" y="2507003"/>
            <a:ext cx="2127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Java FX Application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</a:t>
            </a:r>
            <a:b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</a:b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  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05538" y="1936451"/>
            <a:ext cx="1079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팀원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99918" y="1174119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83021" y="1174119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40836" y="1174119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63782" y="1176342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95198" y="1174119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83420" y="3939902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02453" y="29957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73786" y="1275606"/>
            <a:ext cx="8230662" cy="25784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레이아웃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102" y="1388970"/>
            <a:ext cx="3911148" cy="21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65E3015C-57EB-43C1-A8A0-9C034532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6115" y="1388970"/>
            <a:ext cx="3911147" cy="21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E25AC-13EC-4B97-8E99-C0DE0A5489E0}"/>
              </a:ext>
            </a:extLst>
          </p:cNvPr>
          <p:cNvSpPr txBox="1"/>
          <p:nvPr/>
        </p:nvSpPr>
        <p:spPr>
          <a:xfrm>
            <a:off x="730091" y="3867894"/>
            <a:ext cx="76660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Layout Options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초기화면의 오른쪽 상단에 위치한 톱니바퀴 버튼을 클릭하면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Layout Options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설정할 수 있는 설정창이 뜨도록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Fixed Layout :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모니터 화면 전체에 꽉 차는 화면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(default)</a:t>
            </a: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Boxed Layout :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일정 크기로 고정된 화면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Collapsed Sidebar :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왼편의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Sidebar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숨김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Option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은 중복 선택이 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E156AF-D404-48CA-AC1F-920BC5F3D404}"/>
              </a:ext>
            </a:extLst>
          </p:cNvPr>
          <p:cNvSpPr txBox="1"/>
          <p:nvPr/>
        </p:nvSpPr>
        <p:spPr>
          <a:xfrm>
            <a:off x="1929616" y="3507855"/>
            <a:ext cx="108012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Boxed Layout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41AD7-B4C0-4DCC-89BC-B14A8DB99FAD}"/>
              </a:ext>
            </a:extLst>
          </p:cNvPr>
          <p:cNvSpPr txBox="1"/>
          <p:nvPr/>
        </p:nvSpPr>
        <p:spPr>
          <a:xfrm>
            <a:off x="5292080" y="3507854"/>
            <a:ext cx="259228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Boxed Layout + Collapsed Sidebar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61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73786" y="1275606"/>
            <a:ext cx="4270222" cy="25784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색상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2320" y="208146"/>
            <a:ext cx="1787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Web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323" y="1469408"/>
            <a:ext cx="3911147" cy="219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8E25AC-13EC-4B97-8E99-C0DE0A5489E0}"/>
              </a:ext>
            </a:extLst>
          </p:cNvPr>
          <p:cNvSpPr txBox="1"/>
          <p:nvPr/>
        </p:nvSpPr>
        <p:spPr>
          <a:xfrm>
            <a:off x="4810221" y="1707654"/>
            <a:ext cx="4217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Skins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화면의 테마 색상을 선택 가능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Blue, Black, Purple, Green, Red, Yellow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 하나를 고를 수 있다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사진은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Boxed Layout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과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Yellow Skin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 적용된 상태이다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58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3118" y="2346434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Java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FX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Application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5160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75910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79419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45263" y="2192137"/>
            <a:ext cx="1746207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4997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3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67544" y="1635646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96" y="1923678"/>
            <a:ext cx="3144030" cy="1465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초기화면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디스플레이 패널에 띄웠을 때 사용자가 가장 손쉽고 정확하게 화면을 조작할 수 있도록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UI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최소화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처음 구동 시 각 버튼들이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Path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따라 움직이도록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Animation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8224" y="208146"/>
            <a:ext cx="265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Java FX Application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584" y="1732592"/>
            <a:ext cx="3995109" cy="25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70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95536" y="1603062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Camera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6096" y="1700008"/>
            <a:ext cx="3144030" cy="24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카메라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ViewCanvas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이용하여 카메라 화면이 실시간으로 보여지도록 함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 왼편의 위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아래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왼쪽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오른쪽 버튼을 통해 카메라가 부착된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각도를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 단위로 조절할 수 있도록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가운데 버튼을 누를 경우 정면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en-US" altLang="ko-KR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LeftRight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=90, </a:t>
            </a:r>
            <a:r>
              <a:rPr lang="en-US" altLang="ko-KR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Updown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=10)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으로 복귀하도록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화면의 가장 처음에는 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각도를 보여줌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8224" y="208146"/>
            <a:ext cx="265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Java FX Application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576" y="1700008"/>
            <a:ext cx="3995109" cy="25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51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95536" y="1603062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Actuator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6096" y="1547598"/>
            <a:ext cx="3144030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RGBLed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Slider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Red, Green, Blue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PWM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단계를 제어할 수 있도록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Led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색상을 보여줌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Buzzer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On/Off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버튼을 통해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제어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Buzzer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상태를 보여줌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변경할 내용을 각 라인별로 입력하고 전송버튼을 누르면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화면의 내용이 바뀌도록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LCD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화면의 내용을 보여줌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Laser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On/Off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버튼을 통해 레이저 제어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Buzzer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상태를 보여줌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8224" y="208146"/>
            <a:ext cx="265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Java FX Application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576" y="1719284"/>
            <a:ext cx="3995109" cy="24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1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95536" y="1603062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Wheel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6096" y="1547598"/>
            <a:ext cx="3456384" cy="308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Front wheels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왼쪽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오른쪽 버튼을 누를 경우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30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˚ 단위로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앞바퀴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각도 변화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각도의 변화에 따라 핸들 이미지도 같이 회전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앞바퀴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각도를 보여줌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Back wheels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Knob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이용하여 뒷바퀴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DC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속도를 제어할 수 있도록 구현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(0~4095)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Knob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아래의 위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아래 버튼을 이용하여 바퀴의 방향을 제어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(forward/backward)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STOP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버튼을 누를 경우 속도가 곧바로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으로 변화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뒷바퀴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DC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방향과 속도를 보여줌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224" y="208146"/>
            <a:ext cx="265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Java FX Application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577" y="1700008"/>
            <a:ext cx="3995107" cy="25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5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95536" y="1603062"/>
            <a:ext cx="4811277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Sensor1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92080" y="1240541"/>
            <a:ext cx="3672408" cy="356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Ultrasonic Sensor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Ultrasonic Sensor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값을 실시간으로 받아와 그래프로 보여줌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센서가 부착된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Angle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값과 센서가 측정하는 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Distance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값의 변화를 실시간으로 보여줌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Servo Motor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30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˚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90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˚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150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˚로 곧바로 이동할 수 있는 버튼과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˚ 단위로 움직이는 버튼을 두어 사용자 편리성을 높임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Tracking Sensor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Tracking Sensor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감지값을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실시간으로 받아와 그래프로 보여줌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센서가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white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감지할 경우 이미지도 흰색으로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b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black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감지할 경우 이미지도 검은색으로 변화하도록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224" y="208146"/>
            <a:ext cx="265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Java FX Application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577" y="1703354"/>
            <a:ext cx="3995107" cy="252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9551" y="1603062"/>
            <a:ext cx="4536505" cy="2702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9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85605" y="84043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Sensor2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01560" y="2283718"/>
            <a:ext cx="388843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Thermistor Sensor / Photoresistor Sensor / Gas Sensor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현재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Sensor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들의 값을 실시간으로 받아와 그래프로 보여줌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그래프 아래에 현재 온도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조도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가스 값을 계속 보여주도록 구현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데이터가 늘어남에 따라 그래프도 자동으로 이동</a:t>
            </a:r>
            <a:endParaRPr lang="en-US" altLang="ko-KR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224" y="208146"/>
            <a:ext cx="265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Java FX Application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 프로젝트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848" y="1703354"/>
            <a:ext cx="3984564" cy="252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72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3118" y="2346434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결론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5160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75910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79419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45263" y="2192137"/>
            <a:ext cx="1746207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4997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05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07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프로젝트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8389" y="277161"/>
            <a:ext cx="1918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316416" y="208146"/>
            <a:ext cx="944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결론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AF9CCF-E6C7-4E32-A99C-F40CAB232A6E}"/>
              </a:ext>
            </a:extLst>
          </p:cNvPr>
          <p:cNvSpPr/>
          <p:nvPr/>
        </p:nvSpPr>
        <p:spPr>
          <a:xfrm>
            <a:off x="1199325" y="1079096"/>
            <a:ext cx="1543013" cy="1524799"/>
          </a:xfrm>
          <a:prstGeom prst="ellipse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ED0514D-032D-4A83-99F1-CBC9F42420B8}"/>
              </a:ext>
            </a:extLst>
          </p:cNvPr>
          <p:cNvSpPr/>
          <p:nvPr/>
        </p:nvSpPr>
        <p:spPr>
          <a:xfrm>
            <a:off x="3749758" y="1079096"/>
            <a:ext cx="1543013" cy="1524799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9BC28EE-7976-4728-A24D-2AB84EBB7582}"/>
              </a:ext>
            </a:extLst>
          </p:cNvPr>
          <p:cNvSpPr/>
          <p:nvPr/>
        </p:nvSpPr>
        <p:spPr>
          <a:xfrm>
            <a:off x="6300192" y="1079096"/>
            <a:ext cx="1543013" cy="1524799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6B069-BA6C-4E71-A027-61F675F4B9B9}"/>
              </a:ext>
            </a:extLst>
          </p:cNvPr>
          <p:cNvSpPr txBox="1"/>
          <p:nvPr/>
        </p:nvSpPr>
        <p:spPr>
          <a:xfrm>
            <a:off x="3968562" y="1472163"/>
            <a:ext cx="1105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300" dirty="0" err="1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임베디드장치</a:t>
            </a:r>
            <a:endParaRPr lang="ko-KR" altLang="en-US" sz="1400" spc="300" dirty="0">
              <a:ln>
                <a:solidFill>
                  <a:schemeClr val="tx2">
                    <a:lumMod val="50000"/>
                    <a:alpha val="26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effectLst/>
              <a:latin typeface="a피노키오B" panose="02020600000000000000" pitchFamily="18" charset="-127"/>
              <a:ea typeface="a피노키오B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4A641C-8F2D-482F-A315-511AD3CE7EB1}"/>
              </a:ext>
            </a:extLst>
          </p:cNvPr>
          <p:cNvSpPr txBox="1"/>
          <p:nvPr/>
        </p:nvSpPr>
        <p:spPr>
          <a:xfrm>
            <a:off x="1421300" y="1467216"/>
            <a:ext cx="1152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effectLst/>
                <a:latin typeface="a피노키오B" panose="02020600000000000000" pitchFamily="18" charset="-127"/>
                <a:ea typeface="a피노키오B" panose="02020600000000000000" pitchFamily="18" charset="-127"/>
              </a:rPr>
              <a:t>Web</a:t>
            </a:r>
          </a:p>
          <a:p>
            <a:pPr algn="ctr">
              <a:lnSpc>
                <a:spcPct val="150000"/>
              </a:lnSpc>
            </a:pPr>
            <a:r>
              <a:rPr lang="en-US" altLang="ko-KR" sz="14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Server</a:t>
            </a:r>
            <a:endParaRPr lang="ko-KR" altLang="en-US" sz="1400" spc="300" dirty="0">
              <a:ln>
                <a:solidFill>
                  <a:schemeClr val="tx2">
                    <a:lumMod val="50000"/>
                    <a:alpha val="26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effectLst/>
              <a:latin typeface="a피노키오B" panose="02020600000000000000" pitchFamily="18" charset="-127"/>
              <a:ea typeface="a피노키오B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53D66C-C7B6-4D3A-B323-E13F49781150}"/>
              </a:ext>
            </a:extLst>
          </p:cNvPr>
          <p:cNvSpPr txBox="1"/>
          <p:nvPr/>
        </p:nvSpPr>
        <p:spPr>
          <a:xfrm>
            <a:off x="6495692" y="1472163"/>
            <a:ext cx="1152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effectLst/>
                <a:latin typeface="a피노키오B" panose="02020600000000000000" pitchFamily="18" charset="-127"/>
                <a:ea typeface="a피노키오B" panose="02020600000000000000" pitchFamily="18" charset="-127"/>
              </a:rPr>
              <a:t>임베디드</a:t>
            </a:r>
            <a:endParaRPr lang="en-US" altLang="ko-KR" sz="1400" spc="300" dirty="0">
              <a:ln>
                <a:solidFill>
                  <a:schemeClr val="tx2">
                    <a:lumMod val="50000"/>
                    <a:alpha val="26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effectLst/>
              <a:latin typeface="a피노키오B" panose="02020600000000000000" pitchFamily="18" charset="-127"/>
              <a:ea typeface="a피노키오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300" dirty="0">
                <a:ln>
                  <a:solidFill>
                    <a:schemeClr val="tx2">
                      <a:lumMod val="50000"/>
                      <a:alpha val="26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장치</a:t>
            </a:r>
            <a:endParaRPr lang="ko-KR" altLang="en-US" sz="1400" spc="300" dirty="0">
              <a:ln>
                <a:solidFill>
                  <a:schemeClr val="tx2">
                    <a:lumMod val="50000"/>
                    <a:alpha val="26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effectLst/>
              <a:latin typeface="a피노키오B" panose="02020600000000000000" pitchFamily="18" charset="-127"/>
              <a:ea typeface="a피노키오B" panose="02020600000000000000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A5BB54-EBDA-441F-8EBA-129C34F4B3FE}"/>
              </a:ext>
            </a:extLst>
          </p:cNvPr>
          <p:cNvCxnSpPr/>
          <p:nvPr/>
        </p:nvCxnSpPr>
        <p:spPr>
          <a:xfrm>
            <a:off x="2749844" y="1707654"/>
            <a:ext cx="100103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8409815-E66C-4EA0-9902-B0C42933221A}"/>
              </a:ext>
            </a:extLst>
          </p:cNvPr>
          <p:cNvCxnSpPr>
            <a:cxnSpLocks/>
          </p:cNvCxnSpPr>
          <p:nvPr/>
        </p:nvCxnSpPr>
        <p:spPr>
          <a:xfrm flipH="1">
            <a:off x="2742338" y="1923678"/>
            <a:ext cx="100103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DC53106-6C10-431C-9F49-0A672537AB11}"/>
              </a:ext>
            </a:extLst>
          </p:cNvPr>
          <p:cNvSpPr txBox="1"/>
          <p:nvPr/>
        </p:nvSpPr>
        <p:spPr>
          <a:xfrm>
            <a:off x="1021388" y="2862273"/>
            <a:ext cx="7371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COAP to COAP / HTTP to COAP / COAP to HTTP </a:t>
            </a:r>
            <a:r>
              <a:rPr lang="ko-KR" altLang="en-US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통신에 대해 전반적으로</a:t>
            </a:r>
            <a:br>
              <a:rPr lang="en-US" altLang="ko-KR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</a:br>
            <a:r>
              <a:rPr lang="ko-KR" altLang="en-US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이해할 수 있게 되었다</a:t>
            </a:r>
            <a:r>
              <a:rPr lang="en-US" altLang="ko-KR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Resource</a:t>
            </a:r>
            <a:r>
              <a:rPr lang="ko-KR" altLang="en-US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 관찰을 통해 실시간 데이터를 받아오고 관리하는 기능을 구현하면서</a:t>
            </a:r>
            <a:br>
              <a:rPr lang="en-US" altLang="ko-KR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</a:br>
            <a:r>
              <a:rPr lang="en-US" altLang="ko-KR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IoT</a:t>
            </a:r>
            <a:r>
              <a:rPr lang="ko-KR" altLang="en-US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의 기초적 요구사항을 습득하였다</a:t>
            </a:r>
            <a:r>
              <a:rPr lang="en-US" altLang="ko-KR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어떠한 네트워크 환경에서도 무리없이 웹페이지와 앱을 작동시킬 수 있도록 노력</a:t>
            </a:r>
            <a:br>
              <a:rPr lang="en-US" altLang="ko-KR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</a:br>
            <a:r>
              <a:rPr lang="ko-KR" altLang="en-US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해야함을 느낄 수 있었다</a:t>
            </a:r>
            <a:r>
              <a:rPr lang="en-US" altLang="ko-KR" sz="1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40" pitchFamily="18" charset="-127"/>
                <a:ea typeface="-윤고딕340" pitchFamily="18" charset="-127"/>
              </a:rPr>
              <a:t>.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0E4C1DD-9B4C-41FA-BD78-5ADFA57C5CD2}"/>
              </a:ext>
            </a:extLst>
          </p:cNvPr>
          <p:cNvCxnSpPr/>
          <p:nvPr/>
        </p:nvCxnSpPr>
        <p:spPr>
          <a:xfrm>
            <a:off x="5306665" y="1695852"/>
            <a:ext cx="100103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0E6A030-1809-4440-9728-E82E6383E5A8}"/>
              </a:ext>
            </a:extLst>
          </p:cNvPr>
          <p:cNvCxnSpPr>
            <a:cxnSpLocks/>
          </p:cNvCxnSpPr>
          <p:nvPr/>
        </p:nvCxnSpPr>
        <p:spPr>
          <a:xfrm flipH="1">
            <a:off x="5299159" y="1911876"/>
            <a:ext cx="100103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917AEBC-14B7-41B5-AB68-018AB77CCBC4}"/>
              </a:ext>
            </a:extLst>
          </p:cNvPr>
          <p:cNvSpPr txBox="1"/>
          <p:nvPr/>
        </p:nvSpPr>
        <p:spPr>
          <a:xfrm>
            <a:off x="3970864" y="2181804"/>
            <a:ext cx="1109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tx2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(</a:t>
            </a:r>
            <a:r>
              <a:rPr lang="ko-KR" altLang="en-US" sz="1050" dirty="0" err="1">
                <a:ln>
                  <a:solidFill>
                    <a:schemeClr val="tx2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센싱카</a:t>
            </a:r>
            <a:r>
              <a:rPr lang="en-US" altLang="ko-KR" sz="1050" dirty="0">
                <a:ln>
                  <a:solidFill>
                    <a:schemeClr val="tx2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)</a:t>
            </a:r>
            <a:endParaRPr lang="ko-KR" altLang="en-US" sz="1050" dirty="0">
              <a:ln>
                <a:solidFill>
                  <a:schemeClr val="tx2">
                    <a:lumMod val="50000"/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a피노키오B" panose="02020600000000000000" pitchFamily="18" charset="-127"/>
              <a:ea typeface="a피노키오B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EDC178-13DD-48F5-9110-D1D138E627CD}"/>
              </a:ext>
            </a:extLst>
          </p:cNvPr>
          <p:cNvSpPr txBox="1"/>
          <p:nvPr/>
        </p:nvSpPr>
        <p:spPr>
          <a:xfrm>
            <a:off x="6468175" y="2172794"/>
            <a:ext cx="12070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ln>
                  <a:solidFill>
                    <a:schemeClr val="tx2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(</a:t>
            </a:r>
            <a:r>
              <a:rPr lang="ko-KR" altLang="en-US" sz="1050" dirty="0">
                <a:ln>
                  <a:solidFill>
                    <a:schemeClr val="tx2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디스플레이 패널</a:t>
            </a:r>
            <a:r>
              <a:rPr lang="en-US" altLang="ko-KR" sz="1050" dirty="0">
                <a:ln>
                  <a:solidFill>
                    <a:schemeClr val="tx2">
                      <a:lumMod val="50000"/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a피노키오B" panose="02020600000000000000" pitchFamily="18" charset="-127"/>
                <a:ea typeface="a피노키오B" panose="02020600000000000000" pitchFamily="18" charset="-127"/>
              </a:rPr>
              <a:t>)</a:t>
            </a:r>
            <a:endParaRPr lang="ko-KR" altLang="en-US" sz="1050" dirty="0">
              <a:ln>
                <a:solidFill>
                  <a:schemeClr val="tx2">
                    <a:lumMod val="50000"/>
                    <a:alpha val="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a피노키오B" panose="02020600000000000000" pitchFamily="18" charset="-127"/>
              <a:ea typeface="a피노키오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2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89" y="277161"/>
            <a:ext cx="19281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740352" y="204364"/>
            <a:ext cx="1510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소개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C61F2-C69A-4A1B-A063-65DB0D2A2B02}"/>
              </a:ext>
            </a:extLst>
          </p:cNvPr>
          <p:cNvSpPr txBox="1"/>
          <p:nvPr/>
        </p:nvSpPr>
        <p:spPr>
          <a:xfrm>
            <a:off x="1627221" y="1200582"/>
            <a:ext cx="1481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CB3C5-D18E-4245-886C-A05AFA7ABE97}"/>
              </a:ext>
            </a:extLst>
          </p:cNvPr>
          <p:cNvSpPr txBox="1"/>
          <p:nvPr/>
        </p:nvSpPr>
        <p:spPr>
          <a:xfrm>
            <a:off x="1043608" y="1054175"/>
            <a:ext cx="2646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300" dirty="0">
                <a:ln>
                  <a:solidFill>
                    <a:schemeClr val="accent1">
                      <a:lumMod val="60000"/>
                      <a:lumOff val="40000"/>
                      <a:alpha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Name</a:t>
            </a:r>
            <a:endParaRPr lang="ko-KR" altLang="en-US" sz="1100" spc="300" dirty="0">
              <a:ln>
                <a:solidFill>
                  <a:schemeClr val="accent1">
                    <a:lumMod val="60000"/>
                    <a:lumOff val="40000"/>
                    <a:alpha val="1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F8A79-3D62-450A-9E13-D19E0346BDEA}"/>
              </a:ext>
            </a:extLst>
          </p:cNvPr>
          <p:cNvSpPr txBox="1"/>
          <p:nvPr/>
        </p:nvSpPr>
        <p:spPr>
          <a:xfrm>
            <a:off x="3307421" y="1050304"/>
            <a:ext cx="4752528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센싱카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Web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제어 프로젝트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센싱카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Java FX Application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제어 프로젝트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동시진행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DD2E8E4-8F83-4CA5-A9F2-B54CEDBFB90E}"/>
              </a:ext>
            </a:extLst>
          </p:cNvPr>
          <p:cNvCxnSpPr/>
          <p:nvPr/>
        </p:nvCxnSpPr>
        <p:spPr>
          <a:xfrm>
            <a:off x="3179997" y="1118379"/>
            <a:ext cx="0" cy="44484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300AB67-A2D5-4F41-879C-B3225FEAC3EB}"/>
              </a:ext>
            </a:extLst>
          </p:cNvPr>
          <p:cNvSpPr txBox="1"/>
          <p:nvPr/>
        </p:nvSpPr>
        <p:spPr>
          <a:xfrm>
            <a:off x="1653909" y="1921342"/>
            <a:ext cx="1481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E11312-DCE6-4CBF-B79F-ABCC6815DC0D}"/>
              </a:ext>
            </a:extLst>
          </p:cNvPr>
          <p:cNvSpPr txBox="1"/>
          <p:nvPr/>
        </p:nvSpPr>
        <p:spPr>
          <a:xfrm>
            <a:off x="1907704" y="1774935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300" dirty="0">
                <a:ln>
                  <a:solidFill>
                    <a:schemeClr val="accent1">
                      <a:lumMod val="60000"/>
                      <a:lumOff val="40000"/>
                      <a:alpha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Outline</a:t>
            </a:r>
            <a:endParaRPr lang="ko-KR" altLang="en-US" sz="1100" spc="300" dirty="0">
              <a:ln>
                <a:solidFill>
                  <a:schemeClr val="accent1">
                    <a:lumMod val="60000"/>
                    <a:lumOff val="40000"/>
                    <a:alpha val="1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5D9018-C3BC-48FF-A815-C89AB3B54981}"/>
              </a:ext>
            </a:extLst>
          </p:cNvPr>
          <p:cNvSpPr txBox="1"/>
          <p:nvPr/>
        </p:nvSpPr>
        <p:spPr>
          <a:xfrm>
            <a:off x="3307421" y="1770384"/>
            <a:ext cx="49685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센싱카에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부착되어 있는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액츄에이터들과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모터들을 제어하고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센서들의 데이터를 실시간으로 받아와 한눈에 확인 가능한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UI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환경을 구축하는 프로젝트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FFF69A6-EF03-4046-AF05-44F75786418B}"/>
              </a:ext>
            </a:extLst>
          </p:cNvPr>
          <p:cNvCxnSpPr/>
          <p:nvPr/>
        </p:nvCxnSpPr>
        <p:spPr>
          <a:xfrm>
            <a:off x="3179997" y="1838459"/>
            <a:ext cx="0" cy="44484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B7F752C-F432-4BC0-9844-17A22B70D94B}"/>
              </a:ext>
            </a:extLst>
          </p:cNvPr>
          <p:cNvSpPr txBox="1"/>
          <p:nvPr/>
        </p:nvSpPr>
        <p:spPr>
          <a:xfrm>
            <a:off x="1653909" y="2867634"/>
            <a:ext cx="1481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8AB0F0-C8DC-419D-96F2-D8ACBD435A18}"/>
              </a:ext>
            </a:extLst>
          </p:cNvPr>
          <p:cNvSpPr txBox="1"/>
          <p:nvPr/>
        </p:nvSpPr>
        <p:spPr>
          <a:xfrm>
            <a:off x="1970832" y="2721227"/>
            <a:ext cx="872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300" dirty="0">
                <a:ln>
                  <a:solidFill>
                    <a:schemeClr val="accent1">
                      <a:lumMod val="60000"/>
                      <a:lumOff val="40000"/>
                      <a:alpha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Aim</a:t>
            </a:r>
            <a:endParaRPr lang="ko-KR" altLang="en-US" sz="1100" spc="300" dirty="0">
              <a:ln>
                <a:solidFill>
                  <a:schemeClr val="accent1">
                    <a:lumMod val="60000"/>
                    <a:lumOff val="40000"/>
                    <a:alpha val="1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12FB56-2D87-47E8-8140-C8F2FB2184B0}"/>
              </a:ext>
            </a:extLst>
          </p:cNvPr>
          <p:cNvSpPr txBox="1"/>
          <p:nvPr/>
        </p:nvSpPr>
        <p:spPr>
          <a:xfrm>
            <a:off x="3307421" y="2454907"/>
            <a:ext cx="4864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웹페이지의 경우 불특정 다수의 사용자가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FX App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경우 로컬환경 내의 사용자가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센싱카의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움직임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소리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LED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등을 편리하게 제어할 수 있도록 간편한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UI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제공한다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또한 온도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가스 등의 데이터를 실시간으로 관찰함에 있어 불편함이 없도록 한다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97CF400-A05F-430F-ACA9-5A33323D5BE8}"/>
              </a:ext>
            </a:extLst>
          </p:cNvPr>
          <p:cNvCxnSpPr>
            <a:cxnSpLocks/>
          </p:cNvCxnSpPr>
          <p:nvPr/>
        </p:nvCxnSpPr>
        <p:spPr>
          <a:xfrm flipH="1">
            <a:off x="3174145" y="2567749"/>
            <a:ext cx="5852" cy="8953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78E54-5A1E-44AD-8DFD-4DE078161F8E}"/>
              </a:ext>
            </a:extLst>
          </p:cNvPr>
          <p:cNvSpPr txBox="1"/>
          <p:nvPr/>
        </p:nvSpPr>
        <p:spPr>
          <a:xfrm>
            <a:off x="1331640" y="4085657"/>
            <a:ext cx="2059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7CF8E3-A53B-49FC-9A6A-173AD009C04E}"/>
              </a:ext>
            </a:extLst>
          </p:cNvPr>
          <p:cNvSpPr txBox="1"/>
          <p:nvPr/>
        </p:nvSpPr>
        <p:spPr>
          <a:xfrm>
            <a:off x="1669211" y="3916170"/>
            <a:ext cx="144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300" dirty="0">
                <a:ln>
                  <a:solidFill>
                    <a:schemeClr val="accent1">
                      <a:lumMod val="60000"/>
                      <a:lumOff val="40000"/>
                      <a:alpha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Environment</a:t>
            </a:r>
            <a:endParaRPr lang="ko-KR" altLang="en-US" sz="1100" spc="300" dirty="0">
              <a:ln>
                <a:solidFill>
                  <a:schemeClr val="accent1">
                    <a:lumMod val="60000"/>
                    <a:lumOff val="40000"/>
                    <a:alpha val="1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7D68B9-9EA4-416C-9F0C-1BA1C3F95B56}"/>
              </a:ext>
            </a:extLst>
          </p:cNvPr>
          <p:cNvSpPr txBox="1"/>
          <p:nvPr/>
        </p:nvSpPr>
        <p:spPr>
          <a:xfrm>
            <a:off x="3290768" y="3651870"/>
            <a:ext cx="4968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OS : Windows 10,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Rasbian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jessie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 언어 및 사용 기술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628650" lvl="1" indent="-171450" algn="just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Web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HTML5,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Javascript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Java, CSS</a:t>
            </a:r>
          </a:p>
          <a:p>
            <a:pPr marL="628650" lvl="1" indent="-171450" algn="just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Java FX : Java, JavaFX, CSS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B233DC4-587B-44F4-9001-793EEF85FB23}"/>
              </a:ext>
            </a:extLst>
          </p:cNvPr>
          <p:cNvCxnSpPr>
            <a:cxnSpLocks/>
          </p:cNvCxnSpPr>
          <p:nvPr/>
        </p:nvCxnSpPr>
        <p:spPr>
          <a:xfrm>
            <a:off x="3174145" y="3795886"/>
            <a:ext cx="0" cy="88397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06245BD-2F1B-4079-8258-4367A6702ECF}"/>
              </a:ext>
            </a:extLst>
          </p:cNvPr>
          <p:cNvCxnSpPr/>
          <p:nvPr/>
        </p:nvCxnSpPr>
        <p:spPr>
          <a:xfrm>
            <a:off x="1430746" y="1707654"/>
            <a:ext cx="6679589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0CA67E-B927-41C3-A7A4-55EAEC7D941E}"/>
              </a:ext>
            </a:extLst>
          </p:cNvPr>
          <p:cNvCxnSpPr/>
          <p:nvPr/>
        </p:nvCxnSpPr>
        <p:spPr>
          <a:xfrm>
            <a:off x="1430746" y="2427734"/>
            <a:ext cx="6679589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02D38AD-0738-40FE-97CA-2151C62C743B}"/>
              </a:ext>
            </a:extLst>
          </p:cNvPr>
          <p:cNvCxnSpPr/>
          <p:nvPr/>
        </p:nvCxnSpPr>
        <p:spPr>
          <a:xfrm>
            <a:off x="1430746" y="3651870"/>
            <a:ext cx="6679589" cy="0"/>
          </a:xfrm>
          <a:prstGeom prst="line">
            <a:avLst/>
          </a:prstGeom>
          <a:ln w="952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팀원 소개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8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935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ang\Desktop\이력서 사진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1665081"/>
            <a:ext cx="1662156" cy="221457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0381F-D120-48A9-8AD7-DD0EA9DCD039}"/>
              </a:ext>
            </a:extLst>
          </p:cNvPr>
          <p:cNvSpPr txBox="1"/>
          <p:nvPr/>
        </p:nvSpPr>
        <p:spPr>
          <a:xfrm>
            <a:off x="8028384" y="204364"/>
            <a:ext cx="1222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팀원 소개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470A5-1EE2-4391-BB98-7EF3C63C2A61}"/>
              </a:ext>
            </a:extLst>
          </p:cNvPr>
          <p:cNvSpPr txBox="1"/>
          <p:nvPr/>
        </p:nvSpPr>
        <p:spPr>
          <a:xfrm>
            <a:off x="3419872" y="1756707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성 명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장성근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Jang Sung </a:t>
            </a:r>
            <a:r>
              <a:rPr lang="en-US" altLang="ko-KR" sz="14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Geun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 별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Male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학 교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동국대학교 컴퓨터공학과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연락처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010 – 4234 – 1067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E-mail : busk0821@gmail.com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역 할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웹 페이지 디자인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및 전반적 기능 구현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48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4906" y="1671248"/>
            <a:ext cx="1644423" cy="219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2ABFCE-C138-4B3D-AE71-0FC7B9666763}"/>
              </a:ext>
            </a:extLst>
          </p:cNvPr>
          <p:cNvSpPr txBox="1"/>
          <p:nvPr/>
        </p:nvSpPr>
        <p:spPr>
          <a:xfrm>
            <a:off x="8028384" y="204364"/>
            <a:ext cx="1222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팀원 소개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EE411-C98F-45F7-B4C4-09D53DCF9069}"/>
              </a:ext>
            </a:extLst>
          </p:cNvPr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67FBF5-4D43-4A15-A0FF-09D2B8EC8C72}"/>
              </a:ext>
            </a:extLst>
          </p:cNvPr>
          <p:cNvSpPr txBox="1"/>
          <p:nvPr/>
        </p:nvSpPr>
        <p:spPr>
          <a:xfrm>
            <a:off x="188390" y="277161"/>
            <a:ext cx="1935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74137-23AB-4EE4-8B86-035B900DB29A}"/>
              </a:ext>
            </a:extLst>
          </p:cNvPr>
          <p:cNvSpPr txBox="1"/>
          <p:nvPr/>
        </p:nvSpPr>
        <p:spPr>
          <a:xfrm>
            <a:off x="3419872" y="1751867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성 명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유창현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en-US" altLang="ko-KR" sz="14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Yoo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Chang Hyun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 별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Male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학 교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동국대학교 컴퓨터공학과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연락처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010 – 9165 – 9080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E-mail : ych8989@gmail.com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역 할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웹 페이지 기능 구현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4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1714494"/>
            <a:ext cx="1645843" cy="2114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79FE57-CBB7-44AE-8FF9-7BE78813BC67}"/>
              </a:ext>
            </a:extLst>
          </p:cNvPr>
          <p:cNvSpPr txBox="1"/>
          <p:nvPr/>
        </p:nvSpPr>
        <p:spPr>
          <a:xfrm>
            <a:off x="8028384" y="204364"/>
            <a:ext cx="1222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팀원 소개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6782CD-864E-4DA0-8AE7-FA8854F86EC2}"/>
              </a:ext>
            </a:extLst>
          </p:cNvPr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75F85-A9D3-464F-BE15-364C0A852F6A}"/>
              </a:ext>
            </a:extLst>
          </p:cNvPr>
          <p:cNvSpPr txBox="1"/>
          <p:nvPr/>
        </p:nvSpPr>
        <p:spPr>
          <a:xfrm>
            <a:off x="188390" y="277161"/>
            <a:ext cx="1935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D476B7-1F24-4228-A088-DC9F90C6EC5D}"/>
              </a:ext>
            </a:extLst>
          </p:cNvPr>
          <p:cNvSpPr txBox="1"/>
          <p:nvPr/>
        </p:nvSpPr>
        <p:spPr>
          <a:xfrm>
            <a:off x="3419872" y="1756305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성 명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김영민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Kim Young Min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 별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남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Male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학 교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서강대학교 컴퓨터공학과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연락처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010 – 5048 - 1067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E-mail : happistar09@naver.com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역 할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JavaFX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App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디자인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및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 구현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03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28729" y="128586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8386" y="1671247"/>
            <a:ext cx="1633416" cy="217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C82C4D-C13F-40F5-8E9C-3B8E0176215F}"/>
              </a:ext>
            </a:extLst>
          </p:cNvPr>
          <p:cNvSpPr txBox="1"/>
          <p:nvPr/>
        </p:nvSpPr>
        <p:spPr>
          <a:xfrm>
            <a:off x="8028384" y="204364"/>
            <a:ext cx="1222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팀원 소개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0D578-E639-4D5E-94E6-D565B59FC016}"/>
              </a:ext>
            </a:extLst>
          </p:cNvPr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팀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B3532D-1517-48A4-A1FC-DD74E278B467}"/>
              </a:ext>
            </a:extLst>
          </p:cNvPr>
          <p:cNvSpPr txBox="1"/>
          <p:nvPr/>
        </p:nvSpPr>
        <p:spPr>
          <a:xfrm>
            <a:off x="188390" y="277161"/>
            <a:ext cx="1935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센싱카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Web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/ Java FX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제어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83829-AE43-428F-B7E7-9104EFEEAC2C}"/>
              </a:ext>
            </a:extLst>
          </p:cNvPr>
          <p:cNvSpPr txBox="1"/>
          <p:nvPr/>
        </p:nvSpPr>
        <p:spPr>
          <a:xfrm>
            <a:off x="3419872" y="1756305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성 명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정수양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</a:t>
            </a:r>
            <a:r>
              <a:rPr lang="en-US" altLang="ko-KR" sz="14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Jeong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Su Yang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 별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여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 Female 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학 교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동국대학교 컴퓨터공학과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연락처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010 – 5333 – 2105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E-mail : huntsu1234@gmail.com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역 할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웹 페이지 디자인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및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 구현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36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1840</Words>
  <Application>Microsoft Office PowerPoint</Application>
  <PresentationFormat>화면 슬라이드 쇼(16:9)</PresentationFormat>
  <Paragraphs>348</Paragraphs>
  <Slides>31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a피노키오B</vt:lpstr>
      <vt:lpstr>맑은 고딕</vt:lpstr>
      <vt:lpstr>Arial</vt:lpstr>
      <vt:lpstr>-윤고딕340</vt:lpstr>
      <vt:lpstr>나눔고딕 ExtraBold</vt:lpstr>
      <vt:lpstr>-윤고딕330</vt:lpstr>
      <vt:lpstr>-윤고딕350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정세미</cp:lastModifiedBy>
  <cp:revision>275</cp:revision>
  <dcterms:created xsi:type="dcterms:W3CDTF">2014-11-28T13:21:41Z</dcterms:created>
  <dcterms:modified xsi:type="dcterms:W3CDTF">2017-07-10T14:04:35Z</dcterms:modified>
</cp:coreProperties>
</file>